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8" r:id="rId3"/>
    <p:sldId id="271" r:id="rId4"/>
    <p:sldId id="281" r:id="rId5"/>
    <p:sldId id="280" r:id="rId6"/>
    <p:sldId id="282" r:id="rId7"/>
    <p:sldId id="283" r:id="rId8"/>
    <p:sldId id="285" r:id="rId9"/>
    <p:sldId id="290" r:id="rId10"/>
    <p:sldId id="291" r:id="rId11"/>
    <p:sldId id="292" r:id="rId12"/>
    <p:sldId id="294" r:id="rId13"/>
    <p:sldId id="293" r:id="rId14"/>
    <p:sldId id="296" r:id="rId15"/>
    <p:sldId id="301" r:id="rId16"/>
    <p:sldId id="302" r:id="rId17"/>
    <p:sldId id="295" r:id="rId18"/>
    <p:sldId id="300" r:id="rId19"/>
    <p:sldId id="303" r:id="rId20"/>
    <p:sldId id="304" r:id="rId21"/>
    <p:sldId id="305" r:id="rId22"/>
    <p:sldId id="306" r:id="rId23"/>
    <p:sldId id="308" r:id="rId24"/>
    <p:sldId id="287" r:id="rId25"/>
    <p:sldId id="288" r:id="rId26"/>
    <p:sldId id="297" r:id="rId27"/>
    <p:sldId id="298" r:id="rId28"/>
    <p:sldId id="29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057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258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9886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39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7944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9912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1001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4783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32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434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51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812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83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510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327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114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10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61A15FF-0FF7-43CA-85FC-AB8B2C661424}" type="datetimeFigureOut">
              <a:rPr lang="en-CA" smtClean="0"/>
              <a:t>2016-01-28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3094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Force of Friction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645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Hints…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Remember to draw FBD.</a:t>
            </a:r>
          </a:p>
          <a:p>
            <a:r>
              <a:rPr lang="en-CA" dirty="0" smtClean="0"/>
              <a:t>This is still a forces (F=ma problem) so try to frame this as a winners – losers question. </a:t>
            </a:r>
          </a:p>
          <a:p>
            <a:r>
              <a:rPr lang="en-CA" dirty="0" smtClean="0"/>
              <a:t>Is there some clue about the acceleration of the box?</a:t>
            </a:r>
          </a:p>
          <a:p>
            <a:r>
              <a:rPr lang="en-CA" dirty="0" smtClean="0"/>
              <a:t>Always consider vertical and horizontal planes totally separate…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179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Hints part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the box accelerating up or down?</a:t>
            </a:r>
          </a:p>
          <a:p>
            <a:pPr lvl="1"/>
            <a:r>
              <a:rPr lang="en-CA" dirty="0" smtClean="0"/>
              <a:t>So what does that tell you about the upwards forces and the downwards forces?</a:t>
            </a:r>
          </a:p>
          <a:p>
            <a:r>
              <a:rPr lang="en-CA" dirty="0" smtClean="0"/>
              <a:t>Is the box accelerating left or right?</a:t>
            </a:r>
          </a:p>
          <a:p>
            <a:pPr lvl="1"/>
            <a:r>
              <a:rPr lang="en-CA" dirty="0" smtClean="0"/>
              <a:t>So what does that tell you about the left and the right forces?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961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</p:spPr>
            <p:txBody>
              <a:bodyPr>
                <a:normAutofit/>
              </a:bodyPr>
              <a:lstStyle/>
              <a:p>
                <a:endParaRPr lang="en-CA" dirty="0" smtClean="0"/>
              </a:p>
              <a:p>
                <a:r>
                  <a:rPr lang="en-CA" dirty="0" smtClean="0"/>
                  <a:t>The object is not accelerating left or right (“Constant velocity”),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			forces </a:t>
                </a:r>
                <a:r>
                  <a:rPr lang="en-CA" dirty="0" smtClean="0"/>
                  <a:t>left </a:t>
                </a:r>
                <a:r>
                  <a:rPr lang="en-CA" dirty="0"/>
                  <a:t>= forces </a:t>
                </a:r>
                <a:r>
                  <a:rPr lang="en-CA" dirty="0" smtClean="0"/>
                  <a:t>right</a:t>
                </a:r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75N</a:t>
                </a:r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  <a:blipFill rotWithShape="0">
                <a:blip r:embed="rId2"/>
                <a:stretch>
                  <a:fillRect l="-5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75" y="944194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CA" dirty="0" smtClean="0"/>
                  <a:t>Now we know </a:t>
                </a:r>
                <a:r>
                  <a:rPr lang="en-CA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CA" i="1" baseline="-25000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CA" i="1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 lets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 to get coefficient of friction</a:t>
                </a:r>
              </a:p>
              <a:p>
                <a:r>
                  <a:rPr lang="en-CA" dirty="0" smtClean="0"/>
                  <a:t>The object is not accelerating up or down,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forces up = forces down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</a:t>
                </a:r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20x9.8</a:t>
                </a:r>
              </a:p>
              <a:p>
                <a:pPr marL="0" indent="0">
                  <a:buNone/>
                </a:pP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so				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so				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75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(20)(9.8)</m:t>
                        </m:r>
                      </m:den>
                    </m:f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		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=0.38</m:t>
                    </m:r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  <a:blipFill rotWithShape="0">
                <a:blip r:embed="rId2"/>
                <a:stretch>
                  <a:fillRect l="-403" t="-203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75" y="944194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An 85.0 kg object is pulled box is pulled across a surface by a force of 417 N.  If the coefficient of friction between the object and the floor is 0.45, determine the acceleration of the object.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r>
              <a:rPr lang="en-CA" dirty="0" smtClean="0"/>
              <a:t>Work this out with your group before you go any  further… but after struggling for a while, you are welcome to get some hints from the next slides.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638" y="3306948"/>
            <a:ext cx="5121887" cy="168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6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CA" dirty="0" smtClean="0"/>
                  <a:t>This is much more of a classic “push pull problem”</a:t>
                </a:r>
              </a:p>
              <a:p>
                <a:r>
                  <a:rPr lang="en-CA" dirty="0" smtClean="0"/>
                  <a:t>So you want to phrase it as a “winners – losers” type problem.</a:t>
                </a:r>
              </a:p>
              <a:p>
                <a:r>
                  <a:rPr lang="en-CA" dirty="0" smtClean="0"/>
                  <a:t>To know whether F</a:t>
                </a:r>
                <a:r>
                  <a:rPr lang="en-CA" baseline="-25000" dirty="0" smtClean="0"/>
                  <a:t>A</a:t>
                </a:r>
                <a:r>
                  <a:rPr lang="en-CA" dirty="0" smtClean="0"/>
                  <a:t> or 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f</a:t>
                </a:r>
                <a:r>
                  <a:rPr lang="en-CA" dirty="0" smtClean="0"/>
                  <a:t> is the loser, you need to know the frictional force.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 to get coefficient of friction.</a:t>
                </a:r>
              </a:p>
              <a:p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Frist we need to get F</a:t>
                </a:r>
                <a:r>
                  <a:rPr lang="en-CA" baseline="-25000" dirty="0" smtClean="0">
                    <a:latin typeface="+mn-lt"/>
                    <a:ea typeface="Cambria Math" panose="02040503050406030204" pitchFamily="18" charset="0"/>
                  </a:rPr>
                  <a:t>N</a:t>
                </a:r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…</a:t>
                </a:r>
              </a:p>
              <a:p>
                <a:r>
                  <a:rPr lang="en-CA" dirty="0" smtClean="0"/>
                  <a:t>The object is not accelerating up or down,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forces up = forces down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</a:t>
                </a:r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=85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x9.8</a:t>
                </a:r>
              </a:p>
              <a:p>
                <a:pPr marL="0" indent="0">
                  <a:buNone/>
                </a:pP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:r>
                  <a:rPr lang="en-CA" dirty="0" smtClean="0"/>
                  <a:t>85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x9.8</a:t>
                </a:r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:r>
                  <a:rPr lang="en-CA" dirty="0" smtClean="0"/>
                  <a:t>833N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:r>
                  <a:rPr lang="en-CA" dirty="0" smtClean="0"/>
                  <a:t>0.45x833N</a:t>
                </a:r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 smtClean="0"/>
                  <a:t>=374.85 N</a:t>
                </a:r>
                <a:endParaRPr lang="en-CA" dirty="0"/>
              </a:p>
              <a:p>
                <a:pPr marL="0" indent="0">
                  <a:buNone/>
                </a:pPr>
                <a:endParaRPr lang="en-CA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CA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  <a:blipFill rotWithShape="1">
                <a:blip r:embed="rId2"/>
                <a:stretch>
                  <a:fillRect t="-9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559" y="1369197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8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</p:spPr>
            <p:txBody>
              <a:bodyPr>
                <a:normAutofit/>
              </a:bodyPr>
              <a:lstStyle/>
              <a:p>
                <a:r>
                  <a:rPr lang="en-CA" dirty="0" smtClean="0"/>
                  <a:t>Now turn this into a winners – losers problem.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𝑚𝑎</m:t>
                      </m:r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𝑊𝑖𝑛𝑛𝑖𝑛𝑔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𝑓𝑜𝑟𝑐𝑒</m:t>
                      </m:r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r>
                        <a:rPr lang="en-US" b="0" i="1" smtClean="0">
                          <a:latin typeface="Cambria Math"/>
                        </a:rPr>
                        <m:t>𝑙𝑜𝑠𝑖𝑛𝑔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𝑓𝑜𝑟𝑐𝑒</m:t>
                      </m:r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417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374.85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85</m:t>
                          </m:r>
                        </m:den>
                      </m:f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=0.50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  <a:blipFill rotWithShape="1">
                <a:blip r:embed="rId2"/>
                <a:stretch>
                  <a:fillRect l="-422" t="-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559" y="1369197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49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3713478"/>
          </a:xfrm>
        </p:spPr>
        <p:txBody>
          <a:bodyPr/>
          <a:lstStyle/>
          <a:p>
            <a:r>
              <a:rPr lang="en-CA" dirty="0" smtClean="0"/>
              <a:t>Give 2 reasons why it is easier to push a box across a surface by exerting a horizontal force on it (Example A) than when you are pushing down on it at an angle (Example B)</a:t>
            </a:r>
          </a:p>
          <a:p>
            <a:r>
              <a:rPr lang="en-CA" sz="1050" dirty="0" smtClean="0"/>
              <a:t>(don’t ask me why the boxes or the people are different sizes, they assume the boxes in both cases are the same mass.)</a:t>
            </a:r>
            <a:endParaRPr lang="en-CA" sz="10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836" y="3398356"/>
            <a:ext cx="2780331" cy="1799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328" y="3722162"/>
            <a:ext cx="2950464" cy="1475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3650" y="5307728"/>
            <a:ext cx="209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Example A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588061" y="5397064"/>
            <a:ext cx="209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Example B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1481328" y="6143223"/>
            <a:ext cx="6851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Draw some FBDs to figure this out…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073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818" y="2210816"/>
            <a:ext cx="9353170" cy="419548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one’s a bit trickier….</a:t>
            </a:r>
          </a:p>
          <a:p>
            <a:r>
              <a:rPr lang="en-US" dirty="0" smtClean="0"/>
              <a:t>Now, a student is pulling a 25 kg box along a surface with a coefficient for friction of 0.44.  The student pulls with a cord that makes a 60º angle to the horizontal.  The student applies a force of 210 N.</a:t>
            </a:r>
          </a:p>
          <a:p>
            <a:pPr lvl="1"/>
            <a:r>
              <a:rPr lang="en-US" dirty="0" smtClean="0"/>
              <a:t>What’s the acceleration of the box?</a:t>
            </a:r>
          </a:p>
          <a:p>
            <a:endParaRPr lang="en-US" dirty="0"/>
          </a:p>
        </p:txBody>
      </p:sp>
      <p:pic>
        <p:nvPicPr>
          <p:cNvPr id="1026" name="Picture 2" descr="C:\Users\15654\Desktop\Diagrams an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403" y="272288"/>
            <a:ext cx="4697016" cy="239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9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one’s going to require you to do components…</a:t>
            </a:r>
          </a:p>
          <a:p>
            <a:r>
              <a:rPr lang="en-US" dirty="0" smtClean="0"/>
              <a:t>Break the applied force into x and y components…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19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19" y="597675"/>
            <a:ext cx="10515600" cy="1325563"/>
          </a:xfrm>
        </p:spPr>
        <p:txBody>
          <a:bodyPr/>
          <a:lstStyle/>
          <a:p>
            <a:r>
              <a:rPr lang="en-CA" dirty="0" smtClean="0"/>
              <a:t>Introduction.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50" y="1998147"/>
            <a:ext cx="5225716" cy="4351338"/>
          </a:xfrm>
        </p:spPr>
        <p:txBody>
          <a:bodyPr>
            <a:normAutofit/>
          </a:bodyPr>
          <a:lstStyle/>
          <a:p>
            <a:r>
              <a:rPr lang="en-CA" dirty="0" smtClean="0"/>
              <a:t>Friction is a force that appears whenever two surfaces, in contact, try to slide past one another.</a:t>
            </a:r>
          </a:p>
          <a:p>
            <a:endParaRPr lang="en-CA" dirty="0" smtClean="0"/>
          </a:p>
          <a:p>
            <a:r>
              <a:rPr lang="en-CA" dirty="0" smtClean="0"/>
              <a:t>Friction resists the slipping/sliding. </a:t>
            </a:r>
          </a:p>
          <a:p>
            <a:endParaRPr lang="en-CA" dirty="0" smtClean="0"/>
          </a:p>
        </p:txBody>
      </p:sp>
      <p:pic>
        <p:nvPicPr>
          <p:cNvPr id="1030" name="Picture 6" descr="https://encrypted-tbn1.gstatic.com/images?q=tbn:ANd9GcQbpPJso-i9-aUZBSBoPWHd5NV0d5IzKnrSy0lIuUmwNPAsltT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4" y="564832"/>
            <a:ext cx="3638551" cy="252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391274" y="3164090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http://creativesafetypublishing.com/provide-safe-walking-surfaces/</a:t>
            </a:r>
          </a:p>
        </p:txBody>
      </p:sp>
      <p:pic>
        <p:nvPicPr>
          <p:cNvPr id="1032" name="Picture 8" descr="Ken Bob Saxton 2007 August 25 Park City Marathon 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0" y="3609975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00875" y="5807303"/>
            <a:ext cx="381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http://barefootrunning.com/?qa_faqs=rough-surfaces</a:t>
            </a:r>
          </a:p>
        </p:txBody>
      </p:sp>
      <p:pic>
        <p:nvPicPr>
          <p:cNvPr id="1034" name="Picture 10" descr="C:\Users\15654\Desktop\cat pull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137044"/>
            <a:ext cx="5089525" cy="238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7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First break FA into components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cos</m:t>
                    </m:r>
                    <m:r>
                      <a:rPr lang="en-US" b="0" i="1" smtClean="0">
                        <a:latin typeface="Cambria Math"/>
                      </a:rPr>
                      <m:t>⁡(60)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𝐴𝑥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210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cos</m:t>
                    </m:r>
                    <m:r>
                      <a:rPr lang="en-US" i="1">
                        <a:latin typeface="Cambria Math"/>
                      </a:rPr>
                      <m:t>⁡(60)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sin</m:t>
                    </m:r>
                    <m:r>
                      <a:rPr lang="en-US" i="1">
                        <a:latin typeface="Cambria Math"/>
                      </a:rPr>
                      <m:t>⁡(60)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=210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sin</m:t>
                    </m:r>
                    <m:r>
                      <a:rPr lang="en-US" i="1">
                        <a:latin typeface="Cambria Math"/>
                      </a:rPr>
                      <m:t>⁡(60)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41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47" y="1052233"/>
            <a:ext cx="2748659" cy="211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5654\Desktop\Diagra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156" y="3624745"/>
            <a:ext cx="2021584" cy="200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86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Now it becomes a classic push/pull problem, we simply have to take our components into account.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𝑚𝑎</m:t>
                      </m:r>
                    </m:oMath>
                  </m:oMathPara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𝑚𝑎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And we can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  to get 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f</a:t>
                </a:r>
                <a:r>
                  <a:rPr lang="en-CA" baseline="-25000" dirty="0" smtClean="0"/>
                  <a:t> </a:t>
                </a:r>
              </a:p>
              <a:p>
                <a:pPr lvl="1"/>
                <a:r>
                  <a:rPr lang="en-CA" dirty="0" smtClean="0"/>
                  <a:t>Except Now there is an upwards force so 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 is not 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g</a:t>
                </a:r>
                <a:endParaRPr lang="en-CA" baseline="-25000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  <a:blipFill rotWithShape="1">
                <a:blip r:embed="rId2"/>
                <a:stretch>
                  <a:fillRect l="-412" t="-727" r="-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42" y="1501007"/>
            <a:ext cx="3235642" cy="27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6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</p:spPr>
            <p:txBody>
              <a:bodyPr>
                <a:normAutofit fontScale="85000" lnSpcReduction="20000"/>
              </a:bodyPr>
              <a:lstStyle/>
              <a:p>
                <a:endParaRPr lang="en-US" dirty="0" smtClean="0"/>
              </a:p>
              <a:p>
                <a:r>
                  <a:rPr lang="en-US" dirty="0" smtClean="0"/>
                  <a:t>But since there is now an extra upwards force, F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 has also changed.</a:t>
                </a:r>
                <a:r>
                  <a:rPr lang="en-CA" dirty="0"/>
                  <a:t> The object is not accelerating up or down,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			forces up = forces down</a:t>
                </a:r>
              </a:p>
              <a:p>
                <a:pPr marL="0" indent="0">
                  <a:buNone/>
                </a:pPr>
                <a:r>
                  <a:rPr lang="en-CA" dirty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		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CA" dirty="0"/>
                  <a:t>	</a:t>
                </a:r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25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×9.8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210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sin</m:t>
                    </m:r>
                    <m:r>
                      <a:rPr lang="en-US" b="0" i="1" smtClean="0">
                        <a:latin typeface="Cambria Math"/>
                      </a:rPr>
                      <m:t>⁡(60)</m:t>
                    </m:r>
                  </m:oMath>
                </a14:m>
                <a:r>
                  <a:rPr lang="en-CA" dirty="0"/>
                  <a:t>	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63.13</m:t>
                    </m:r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 panose="02040503050406030204" pitchFamily="18" charset="0"/>
                      </a:rPr>
                      <m:t>.44(63.13)</m:t>
                    </m:r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 panose="02040503050406030204" pitchFamily="18" charset="0"/>
                      </a:rPr>
                      <m:t>27.78</m:t>
                    </m:r>
                  </m:oMath>
                </a14:m>
                <a:endParaRPr lang="en-CA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  <a:blipFill rotWithShape="1">
                <a:blip r:embed="rId2"/>
                <a:stretch>
                  <a:fillRect l="-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42" y="1342511"/>
            <a:ext cx="3235642" cy="27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5312" y="3458703"/>
            <a:ext cx="2340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In this example, Fay and FN are in the same direction…  This is not always the case!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𝑚𝑎</m:t>
                      </m:r>
                      <m:r>
                        <a:rPr lang="en-US" i="1">
                          <a:latin typeface="Cambria Math"/>
                        </a:rPr>
                        <m:t>=210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60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−27.78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210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60</m:t>
                                  </m:r>
                                </m:e>
                              </m:d>
                            </m:e>
                          </m:func>
                          <m:r>
                            <a:rPr lang="en-US" i="1">
                              <a:latin typeface="Cambria Math"/>
                            </a:rPr>
                            <m:t>−27.78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=3.1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42" y="1501007"/>
            <a:ext cx="3235642" cy="27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54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Static vs Kinetic friction.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It turns out that in the “real world”, it </a:t>
                </a:r>
                <a:r>
                  <a:rPr lang="en-CA" dirty="0" smtClean="0"/>
                  <a:t>takes a  greater force to start something moving than it does to keep it moving at a constant velocity.</a:t>
                </a:r>
              </a:p>
              <a:p>
                <a:r>
                  <a:rPr lang="en-CA" dirty="0"/>
                  <a:t>Materials have two different coefficients of friction,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/>
                  <a:t>s</a:t>
                </a:r>
                <a:r>
                  <a:rPr lang="en-CA" dirty="0"/>
                  <a:t> and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/>
                  <a:t>k</a:t>
                </a:r>
                <a:r>
                  <a:rPr lang="en-CA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/>
                  <a:t>s</a:t>
                </a:r>
                <a:r>
                  <a:rPr lang="en-CA" dirty="0"/>
                  <a:t> </a:t>
                </a:r>
                <a:r>
                  <a:rPr lang="en-CA" dirty="0" smtClean="0"/>
                  <a:t>is the coefficient of </a:t>
                </a:r>
                <a:r>
                  <a:rPr lang="en-CA" i="1" dirty="0" smtClean="0"/>
                  <a:t>static friction</a:t>
                </a:r>
                <a:r>
                  <a:rPr lang="en-CA" dirty="0" smtClean="0"/>
                  <a:t>. </a:t>
                </a:r>
              </a:p>
              <a:p>
                <a:pPr lvl="1"/>
                <a:r>
                  <a:rPr lang="en-CA" dirty="0" smtClean="0"/>
                  <a:t>this governs the maximum friction that exists between surfaces when there is no slippage between surfaces.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k</a:t>
                </a:r>
                <a:r>
                  <a:rPr lang="en-CA" dirty="0"/>
                  <a:t> is the coefficient of </a:t>
                </a:r>
                <a:r>
                  <a:rPr lang="en-CA" i="1" dirty="0" smtClean="0"/>
                  <a:t>kinetic </a:t>
                </a:r>
                <a:r>
                  <a:rPr lang="en-CA" i="1" dirty="0"/>
                  <a:t>friction</a:t>
                </a:r>
                <a:r>
                  <a:rPr lang="en-CA" dirty="0"/>
                  <a:t>. </a:t>
                </a:r>
              </a:p>
              <a:p>
                <a:pPr lvl="1"/>
                <a:r>
                  <a:rPr lang="en-CA" dirty="0"/>
                  <a:t>this governs the </a:t>
                </a:r>
                <a:r>
                  <a:rPr lang="en-CA" dirty="0" smtClean="0"/>
                  <a:t>friction </a:t>
                </a:r>
                <a:r>
                  <a:rPr lang="en-CA" dirty="0"/>
                  <a:t>that exists between surfaces when there is </a:t>
                </a:r>
                <a:r>
                  <a:rPr lang="en-CA" dirty="0" smtClean="0"/>
                  <a:t>slippage </a:t>
                </a:r>
                <a:r>
                  <a:rPr lang="en-CA" dirty="0"/>
                  <a:t>between surfaces.</a:t>
                </a:r>
              </a:p>
              <a:p>
                <a:r>
                  <a:rPr lang="en-CA" dirty="0" smtClean="0"/>
                  <a:t>For example for a tire on a wet road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s </a:t>
                </a:r>
                <a:r>
                  <a:rPr lang="en-CA" dirty="0" smtClean="0"/>
                  <a:t>= 0.60     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k </a:t>
                </a:r>
                <a:r>
                  <a:rPr lang="en-CA" dirty="0" smtClean="0"/>
                  <a:t>=  0.40</a:t>
                </a:r>
                <a:endParaRPr lang="en-C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41" t="-87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696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61524" y="1359113"/>
                <a:ext cx="4348089" cy="499017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CA" dirty="0" smtClean="0"/>
                  <a:t>The graph on the left </a:t>
                </a:r>
                <a:r>
                  <a:rPr lang="en-CA" dirty="0" smtClean="0"/>
                  <a:t>shows the frictional force that exists on an object as an external force is applied to it.</a:t>
                </a:r>
                <a:endParaRPr lang="en-CA" dirty="0"/>
              </a:p>
              <a:p>
                <a:r>
                  <a:rPr lang="en-CA" dirty="0" smtClean="0"/>
                  <a:t>As applied force increases, so does does frictional force  (while the object remains stationary).</a:t>
                </a:r>
              </a:p>
              <a:p>
                <a:r>
                  <a:rPr lang="en-CA" dirty="0" smtClean="0"/>
                  <a:t>Frictional force reaches a maximum value 8.5 N.</a:t>
                </a:r>
              </a:p>
              <a:p>
                <a:pPr lvl="1"/>
                <a:r>
                  <a:rPr lang="en-CA" dirty="0" smtClean="0"/>
                  <a:t>This is the maximum “static friction” acting on the box and is governed by the coefficient of static friction</a:t>
                </a:r>
                <a:r>
                  <a:rPr lang="en-CA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𝑓𝑠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CA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61524" y="1359113"/>
                <a:ext cx="4348089" cy="4990172"/>
              </a:xfrm>
              <a:blipFill rotWithShape="0">
                <a:blip r:embed="rId2"/>
                <a:stretch>
                  <a:fillRect l="-561" t="-1343" r="-26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46" y="1952760"/>
            <a:ext cx="6546445" cy="380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61524" y="1371991"/>
                <a:ext cx="4574161" cy="4990172"/>
              </a:xfrm>
            </p:spPr>
            <p:txBody>
              <a:bodyPr>
                <a:normAutofit/>
              </a:bodyPr>
              <a:lstStyle/>
              <a:p>
                <a:r>
                  <a:rPr lang="en-CA" dirty="0" smtClean="0"/>
                  <a:t>Once the object starts to move, the frictional force drops down to an average value of about 5.4 N. This value is governed by the </a:t>
                </a:r>
                <a:r>
                  <a:rPr lang="en-CA" dirty="0" err="1" smtClean="0"/>
                  <a:t>coffecient</a:t>
                </a:r>
                <a:r>
                  <a:rPr lang="en-CA" dirty="0" smtClean="0"/>
                  <a:t> of kinetic friction.</a:t>
                </a:r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CA" dirty="0"/>
              </a:p>
              <a:p>
                <a:r>
                  <a:rPr lang="en-CA" dirty="0" smtClean="0"/>
                  <a:t>The mass of the object is 2.33 kg</a:t>
                </a:r>
              </a:p>
              <a:p>
                <a:endParaRPr lang="en-CA" dirty="0"/>
              </a:p>
              <a:p>
                <a:pPr lvl="1"/>
                <a:r>
                  <a:rPr lang="en-CA" dirty="0" smtClean="0"/>
                  <a:t>Can you use these data to determine the coefficient of static and kinetic friction?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61524" y="1371991"/>
                <a:ext cx="4574161" cy="4990172"/>
              </a:xfrm>
              <a:blipFill rotWithShape="0">
                <a:blip r:embed="rId2"/>
                <a:stretch>
                  <a:fillRect l="-533" t="-611" r="-1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46" y="1952760"/>
            <a:ext cx="6546445" cy="380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5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CA" dirty="0" smtClean="0"/>
                  <a:t>Mass of object 2.33 kg, </a:t>
                </a:r>
              </a:p>
              <a:p>
                <a:r>
                  <a:rPr lang="en-CA" dirty="0" smtClean="0"/>
                  <a:t>maximum static friction = 8.5 N</a:t>
                </a:r>
                <a:endParaRPr lang="en-CA" dirty="0"/>
              </a:p>
              <a:p>
                <a14:m>
                  <m:oMath xmlns:m="http://schemas.openxmlformats.org/officeDocument/2006/math"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/>
              </a:p>
              <a:p>
                <a:r>
                  <a:rPr lang="en-CA" dirty="0" smtClean="0"/>
                  <a:t> So we need 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 </a:t>
                </a:r>
              </a:p>
              <a:p>
                <a:pPr lvl="1"/>
                <a:r>
                  <a:rPr lang="en-CA" dirty="0" smtClean="0"/>
                  <a:t>Object is not accelerating up or down, so Forces up = Forces Down</a:t>
                </a:r>
              </a:p>
              <a:p>
                <a:pPr lvl="1"/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=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g</a:t>
                </a:r>
                <a:r>
                  <a:rPr lang="en-CA" baseline="-25000" dirty="0" smtClean="0"/>
                  <a:t> </a:t>
                </a:r>
                <a:r>
                  <a:rPr lang="en-CA" dirty="0" smtClean="0"/>
                  <a:t> </a:t>
                </a:r>
                <a:r>
                  <a:rPr lang="en-CA" dirty="0"/>
                  <a:t>or </a:t>
                </a:r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</a:p>
              <a:p>
                <a:pPr lvl="1"/>
                <a:r>
                  <a:rPr lang="en-CA" dirty="0" smtClean="0"/>
                  <a:t>2.33x9.8 = 22.834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8.5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22.8</m:t>
                        </m:r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dirty="0" smtClean="0"/>
                  <a:t> 0.37</a:t>
                </a:r>
                <a:endParaRPr lang="en-CA" dirty="0"/>
              </a:p>
              <a:p>
                <a:endParaRPr lang="en-CA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  <a:blipFill rotWithShape="1">
                <a:blip r:embed="rId2"/>
                <a:stretch>
                  <a:fillRect l="-125" t="-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15654\Desktop\Untitle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548" y="1210676"/>
            <a:ext cx="1960374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2423" y="4284302"/>
            <a:ext cx="4146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 of static friction = 0.37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5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CA" dirty="0" smtClean="0"/>
                  <a:t>Mass of object 2.33 kg, </a:t>
                </a:r>
              </a:p>
              <a:p>
                <a:r>
                  <a:rPr lang="en-CA" dirty="0" smtClean="0"/>
                  <a:t>Average friction when sliding= 5.4 N</a:t>
                </a:r>
                <a:endParaRPr lang="en-CA" dirty="0"/>
              </a:p>
              <a:p>
                <a14:m>
                  <m:oMath xmlns:m="http://schemas.openxmlformats.org/officeDocument/2006/math"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/>
              </a:p>
              <a:p>
                <a:r>
                  <a:rPr lang="en-CA" dirty="0" smtClean="0"/>
                  <a:t> So we need 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 </a:t>
                </a:r>
              </a:p>
              <a:p>
                <a:pPr lvl="1"/>
                <a:r>
                  <a:rPr lang="en-CA" dirty="0" smtClean="0"/>
                  <a:t>Object is not accelerating up or down, so Forces up = Forces Down</a:t>
                </a:r>
              </a:p>
              <a:p>
                <a:pPr lvl="1"/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=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g</a:t>
                </a:r>
                <a:r>
                  <a:rPr lang="en-CA" baseline="-25000" dirty="0" smtClean="0"/>
                  <a:t> </a:t>
                </a:r>
                <a:r>
                  <a:rPr lang="en-CA" dirty="0" smtClean="0"/>
                  <a:t> </a:t>
                </a:r>
                <a:r>
                  <a:rPr lang="en-CA" dirty="0"/>
                  <a:t>or </a:t>
                </a:r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</a:p>
              <a:p>
                <a:pPr lvl="1"/>
                <a:r>
                  <a:rPr lang="en-CA" dirty="0" smtClean="0"/>
                  <a:t>2.33x9.8 = 22.834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5.4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22.8</m:t>
                        </m:r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dirty="0" smtClean="0"/>
                  <a:t> 0.24</a:t>
                </a:r>
                <a:endParaRPr lang="en-CA" dirty="0"/>
              </a:p>
              <a:p>
                <a:endParaRPr lang="en-CA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  <a:blipFill rotWithShape="1">
                <a:blip r:embed="rId2"/>
                <a:stretch>
                  <a:fillRect l="-125" t="-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15654\Desktop\Untitle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523" y="1197859"/>
            <a:ext cx="1960374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2423" y="4284302"/>
            <a:ext cx="4146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 of kinetic friction = 0.24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19" y="597675"/>
            <a:ext cx="10515600" cy="1325563"/>
          </a:xfrm>
        </p:spPr>
        <p:txBody>
          <a:bodyPr/>
          <a:lstStyle/>
          <a:p>
            <a:r>
              <a:rPr lang="en-CA" smtClean="0"/>
              <a:t>Friction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50" y="1998147"/>
            <a:ext cx="5225716" cy="435133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Friction is the result of small (or large) irregularities in surfaces hooking on to one another as the surfaces try to slide past one another, </a:t>
            </a:r>
          </a:p>
          <a:p>
            <a:pPr lvl="1"/>
            <a:r>
              <a:rPr lang="en-CA" dirty="0" smtClean="0"/>
              <a:t>the rougher the surface, the more the irregularities bump into one another.</a:t>
            </a:r>
          </a:p>
          <a:p>
            <a:r>
              <a:rPr lang="en-CA" dirty="0" smtClean="0"/>
              <a:t>Friction can also be the result of electrostatic attraction between two surfaces.  Sometimes the smoother the surfaces, the greater the friction.  For example two sheets of glass have a high amount of friction.</a:t>
            </a:r>
          </a:p>
          <a:p>
            <a:r>
              <a:rPr lang="en-CA" dirty="0" smtClean="0"/>
              <a:t>In both case, friction is an expression of electromagnetism…</a:t>
            </a:r>
            <a:endParaRPr lang="en-CA" dirty="0"/>
          </a:p>
        </p:txBody>
      </p:sp>
      <p:pic>
        <p:nvPicPr>
          <p:cNvPr id="1026" name="Picture 2" descr="snow-sliding and fri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50" y="609599"/>
            <a:ext cx="45720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99150" y="2971800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http://eschooltoday.com/science/forces/frictional-forces.html</a:t>
            </a:r>
          </a:p>
        </p:txBody>
      </p:sp>
      <p:pic>
        <p:nvPicPr>
          <p:cNvPr id="1028" name="Picture 4" descr="https://www.cdli.ca/courses/ep/predesign/t03/02knowledge-skills/images/activity03/force3-fric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075" y="3678237"/>
            <a:ext cx="475297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242050" y="5943600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https://www.cdli.ca/courses/ep/predesign/t03/02knowledge-skills/act-03a.htm</a:t>
            </a:r>
          </a:p>
        </p:txBody>
      </p:sp>
    </p:spTree>
    <p:extLst>
      <p:ext uri="{BB962C8B-B14F-4D97-AF65-F5344CB8AC3E}">
        <p14:creationId xmlns:p14="http://schemas.microsoft.com/office/powerpoint/2010/main" val="301374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Depends on:</a:t>
            </a:r>
          </a:p>
          <a:p>
            <a:pPr lvl="1"/>
            <a:r>
              <a:rPr lang="en-CA" dirty="0" smtClean="0"/>
              <a:t>The two surfaces sliding past one another.</a:t>
            </a:r>
          </a:p>
          <a:p>
            <a:pPr lvl="1"/>
            <a:r>
              <a:rPr lang="en-CA" dirty="0" smtClean="0"/>
              <a:t>How hard the two surfaces are “pushed together”</a:t>
            </a:r>
          </a:p>
          <a:p>
            <a:pPr lvl="2"/>
            <a:r>
              <a:rPr lang="en-CA" dirty="0" smtClean="0"/>
              <a:t>Another name for this is….. NORMAL FORCE!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52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The equation for Friction 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CA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CA" sz="54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CA" dirty="0" smtClean="0"/>
                  <a:t>Where</a:t>
                </a:r>
              </a:p>
              <a:p>
                <a:pPr lvl="1"/>
                <a:r>
                  <a:rPr lang="en-CA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CA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 smtClean="0">
                    <a:latin typeface="+mn-lt"/>
                    <a:cs typeface="Times New Roman" panose="02020603050405020304" pitchFamily="18" charset="0"/>
                  </a:rPr>
                  <a:t>is the frictional force.</a:t>
                </a:r>
              </a:p>
              <a:p>
                <a:pPr lvl="1"/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CA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 </a:t>
                </a:r>
                <a:r>
                  <a:rPr lang="en-CA" dirty="0" smtClean="0">
                    <a:latin typeface="+mn-lt"/>
                    <a:cs typeface="Times New Roman" panose="02020603050405020304" pitchFamily="18" charset="0"/>
                  </a:rPr>
                  <a:t>is the Normal force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1"/>
                <a:r>
                  <a:rPr lang="el-GR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 smtClean="0">
                    <a:latin typeface="+mn-lt"/>
                    <a:cs typeface="Times New Roman" panose="02020603050405020304" pitchFamily="18" charset="0"/>
                  </a:rPr>
                  <a:t>is the “coefficient of friction”</a:t>
                </a:r>
              </a:p>
              <a:p>
                <a:pPr lvl="2"/>
                <a:r>
                  <a:rPr lang="el-GR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CA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cs typeface="Times New Roman" panose="02020603050405020304" pitchFamily="18" charset="0"/>
                  </a:rPr>
                  <a:t>is the </a:t>
                </a:r>
                <a:r>
                  <a:rPr lang="en-CA" dirty="0" err="1" smtClean="0">
                    <a:cs typeface="Times New Roman" panose="02020603050405020304" pitchFamily="18" charset="0"/>
                  </a:rPr>
                  <a:t>greek</a:t>
                </a:r>
                <a:r>
                  <a:rPr lang="en-CA" dirty="0" smtClean="0">
                    <a:cs typeface="Times New Roman" panose="02020603050405020304" pitchFamily="18" charset="0"/>
                  </a:rPr>
                  <a:t> letter “mu” – pronounced </a:t>
                </a:r>
                <a:r>
                  <a:rPr lang="en-CA" dirty="0" err="1" smtClean="0">
                    <a:cs typeface="Times New Roman" panose="02020603050405020304" pitchFamily="18" charset="0"/>
                  </a:rPr>
                  <a:t>Miew</a:t>
                </a:r>
                <a:r>
                  <a:rPr lang="en-CA" dirty="0" smtClean="0">
                    <a:cs typeface="Times New Roman" panose="02020603050405020304" pitchFamily="18" charset="0"/>
                  </a:rPr>
                  <a:t>.</a:t>
                </a:r>
                <a:endParaRPr lang="en-CA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49" t="-87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680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8" y="2197446"/>
            <a:ext cx="4894592" cy="3670944"/>
          </a:xfrm>
        </p:spPr>
      </p:pic>
      <p:sp>
        <p:nvSpPr>
          <p:cNvPr id="6" name="TextBox 5"/>
          <p:cNvSpPr txBox="1"/>
          <p:nvPr/>
        </p:nvSpPr>
        <p:spPr>
          <a:xfrm>
            <a:off x="1721921" y="6080166"/>
            <a:ext cx="82414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http://www.imgbase.info/images/safe-wallpapers/animals/cat/37493_cat_kitten_orange_kitten.jpg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5011387" y="2197446"/>
            <a:ext cx="1864426" cy="920896"/>
          </a:xfrm>
          <a:prstGeom prst="wedgeEllipseCallout">
            <a:avLst>
              <a:gd name="adj1" fmla="val -60323"/>
              <a:gd name="adj2" fmla="val 5476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665508" y="2242149"/>
            <a:ext cx="1009403" cy="65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endParaRPr lang="en-CA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0821" y="3092413"/>
            <a:ext cx="223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That’s right, </a:t>
            </a:r>
            <a:r>
              <a:rPr lang="en-CA" dirty="0" err="1" smtClean="0"/>
              <a:t>Miew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42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The equation for Friction 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CA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CA" sz="54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CA" dirty="0" smtClean="0"/>
                  <a:t>Where</a:t>
                </a:r>
              </a:p>
              <a:p>
                <a:pPr lvl="1"/>
                <a:r>
                  <a:rPr lang="en-C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Notice, the 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  <a:r>
                  <a:rPr lang="en-C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thing that friction depends on is Normal force and </a:t>
                </a:r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C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It has nothing to do with anything else (such as surface area, or amount of contact).</a:t>
                </a:r>
                <a:endParaRPr lang="en-CA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49" t="-872" r="-1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72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Coefficient of friction</a:t>
            </a:r>
            <a:endParaRPr lang="en-C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CA" dirty="0" smtClean="0"/>
                  <a:t>The coefficient of friction (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dirty="0" smtClean="0"/>
                  <a:t>) is the ratio of the frictional force to the normal force.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CA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dirty="0" smtClean="0"/>
                  <a:t> is dimensionless (it has no units)</a:t>
                </a:r>
              </a:p>
              <a:p>
                <a:r>
                  <a:rPr lang="en-CA" dirty="0" smtClean="0"/>
                  <a:t>It is experimentally </a:t>
                </a:r>
                <a:r>
                  <a:rPr lang="en-CA" dirty="0" smtClean="0"/>
                  <a:t>determined (this means th</a:t>
                </a:r>
                <a:r>
                  <a:rPr lang="en-CA" dirty="0" smtClean="0"/>
                  <a:t>at for any two surfaces we have to do an experiment to figure it out)</a:t>
                </a:r>
                <a:r>
                  <a:rPr lang="en-CA" dirty="0" smtClean="0"/>
                  <a:t>.</a:t>
                </a:r>
                <a:endParaRPr lang="en-CA" dirty="0" smtClean="0"/>
              </a:p>
              <a:p>
                <a:r>
                  <a:rPr lang="en-CA" dirty="0" smtClean="0"/>
                  <a:t>It is usually between 0 and 1, although can go above 1 for some sticky materials.</a:t>
                </a:r>
              </a:p>
              <a:p>
                <a:r>
                  <a:rPr lang="en-CA" dirty="0" smtClean="0"/>
                  <a:t>It depends on the two surfaces that are in contact</a:t>
                </a:r>
              </a:p>
              <a:p>
                <a:pPr lvl="1"/>
                <a:r>
                  <a:rPr lang="en-CA" dirty="0" err="1" smtClean="0"/>
                  <a:t>eg</a:t>
                </a:r>
                <a:r>
                  <a:rPr lang="en-CA" dirty="0" smtClean="0"/>
                  <a:t> rubber and </a:t>
                </a:r>
                <a:r>
                  <a:rPr lang="en-CA" dirty="0" smtClean="0"/>
                  <a:t>asphalt can </a:t>
                </a:r>
                <a:r>
                  <a:rPr lang="en-CA" dirty="0" smtClean="0"/>
                  <a:t>have a </a:t>
                </a:r>
                <a:r>
                  <a:rPr lang="el-GR" dirty="0" smtClean="0"/>
                  <a:t>μ</a:t>
                </a:r>
                <a:r>
                  <a:rPr lang="en-CA" dirty="0" smtClean="0"/>
                  <a:t> of </a:t>
                </a:r>
                <a:r>
                  <a:rPr lang="en-CA" dirty="0" smtClean="0"/>
                  <a:t>up to 0.9</a:t>
                </a:r>
              </a:p>
              <a:p>
                <a:pPr lvl="1"/>
                <a:r>
                  <a:rPr lang="en-CA" dirty="0" smtClean="0"/>
                  <a:t>Whereas two Teflon coated surfaces can have a </a:t>
                </a:r>
                <a:r>
                  <a:rPr lang="el-GR" dirty="0"/>
                  <a:t>μ </a:t>
                </a:r>
                <a:r>
                  <a:rPr lang="en-CA" dirty="0" smtClean="0"/>
                  <a:t>as low as </a:t>
                </a:r>
                <a:r>
                  <a:rPr lang="en-CA" dirty="0" smtClean="0"/>
                  <a:t>0.04</a:t>
                </a:r>
                <a:r>
                  <a:rPr lang="en-CA" dirty="0" smtClean="0"/>
                  <a:t>. </a:t>
                </a:r>
              </a:p>
              <a:p>
                <a:pPr marL="457200" lvl="1" indent="0" algn="r">
                  <a:buNone/>
                </a:pPr>
                <a:r>
                  <a:rPr lang="en-CA" sz="700" dirty="0"/>
                  <a:t>http://www.engineeringtoolbox.com/friction-coefficients-d_778.html</a:t>
                </a:r>
              </a:p>
              <a:p>
                <a:endParaRPr lang="en-C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6" t="-1163" r="-1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75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 20 kg box is pulled across a surface at a constant velocity by a horizontal force of 75N, determine</a:t>
            </a:r>
          </a:p>
          <a:p>
            <a:pPr lvl="1"/>
            <a:r>
              <a:rPr lang="en-CA" dirty="0" smtClean="0"/>
              <a:t>A) Force of friction.</a:t>
            </a:r>
          </a:p>
          <a:p>
            <a:pPr lvl="1"/>
            <a:r>
              <a:rPr lang="en-CA" dirty="0" smtClean="0"/>
              <a:t>B) Coefficient of friction.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r>
              <a:rPr lang="en-CA" dirty="0" smtClean="0"/>
              <a:t>Work this out with your group before you go any  further… but after struggling for a while, you are welcome to get some hints from the next slides.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60" y="2905851"/>
            <a:ext cx="5933118" cy="20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2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516</TotalTime>
  <Words>1045</Words>
  <Application>Microsoft Office PowerPoint</Application>
  <PresentationFormat>Widescreen</PresentationFormat>
  <Paragraphs>219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Cambria Math</vt:lpstr>
      <vt:lpstr>Century Gothic</vt:lpstr>
      <vt:lpstr>Times New Roman</vt:lpstr>
      <vt:lpstr>Wingdings 3</vt:lpstr>
      <vt:lpstr>Ion</vt:lpstr>
      <vt:lpstr>Force of Friction</vt:lpstr>
      <vt:lpstr>Introduction.</vt:lpstr>
      <vt:lpstr>Friction </vt:lpstr>
      <vt:lpstr>Friction</vt:lpstr>
      <vt:lpstr>Friction</vt:lpstr>
      <vt:lpstr>PowerPoint Presentation</vt:lpstr>
      <vt:lpstr>Friction</vt:lpstr>
      <vt:lpstr>Coefficient of friction</vt:lpstr>
      <vt:lpstr>Problems</vt:lpstr>
      <vt:lpstr>Hints…</vt:lpstr>
      <vt:lpstr>Hints part 2</vt:lpstr>
      <vt:lpstr>Solution</vt:lpstr>
      <vt:lpstr>Solution</vt:lpstr>
      <vt:lpstr>Problems</vt:lpstr>
      <vt:lpstr>Solution</vt:lpstr>
      <vt:lpstr>Solution</vt:lpstr>
      <vt:lpstr>Discuss…</vt:lpstr>
      <vt:lpstr>Problem 3</vt:lpstr>
      <vt:lpstr>Hint…</vt:lpstr>
      <vt:lpstr>Solution</vt:lpstr>
      <vt:lpstr>Solution</vt:lpstr>
      <vt:lpstr>Solution</vt:lpstr>
      <vt:lpstr>Solution</vt:lpstr>
      <vt:lpstr>Static vs Kinetic friction.</vt:lpstr>
      <vt:lpstr>Static vs Kinetic Friction</vt:lpstr>
      <vt:lpstr>Static vs Kinetic Friction</vt:lpstr>
      <vt:lpstr>Static vs Kinetic Friction</vt:lpstr>
      <vt:lpstr>Static vs Kinetic Friction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 Force and  Hooke’s Law</dc:title>
  <dc:creator>Aquila</dc:creator>
  <cp:lastModifiedBy>Aquila</cp:lastModifiedBy>
  <cp:revision>46</cp:revision>
  <dcterms:created xsi:type="dcterms:W3CDTF">2015-02-11T04:01:56Z</dcterms:created>
  <dcterms:modified xsi:type="dcterms:W3CDTF">2016-01-28T15:45:49Z</dcterms:modified>
</cp:coreProperties>
</file>